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54" r:id="rId3"/>
  </p:sldMasterIdLst>
  <p:notesMasterIdLst>
    <p:notesMasterId r:id="rId12"/>
  </p:notesMasterIdLst>
  <p:sldIdLst>
    <p:sldId id="259" r:id="rId4"/>
    <p:sldId id="269" r:id="rId5"/>
    <p:sldId id="283" r:id="rId6"/>
    <p:sldId id="285" r:id="rId7"/>
    <p:sldId id="274" r:id="rId8"/>
    <p:sldId id="288" r:id="rId9"/>
    <p:sldId id="264" r:id="rId10"/>
    <p:sldId id="28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5F00"/>
    <a:srgbClr val="4BBBB4"/>
    <a:srgbClr val="CCFF66"/>
    <a:srgbClr val="FFCC66"/>
    <a:srgbClr val="66FF33"/>
    <a:srgbClr val="F6AC2D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0" autoAdjust="0"/>
    <p:restoredTop sz="87586" autoAdjust="0"/>
  </p:normalViewPr>
  <p:slideViewPr>
    <p:cSldViewPr snapToGrid="0">
      <p:cViewPr>
        <p:scale>
          <a:sx n="100" d="100"/>
          <a:sy n="100" d="100"/>
        </p:scale>
        <p:origin x="648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jpg>
</file>

<file path=ppt/media/image10.tiff>
</file>

<file path=ppt/media/image2.jpg>
</file>

<file path=ppt/media/image3.gif>
</file>

<file path=ppt/media/image4.gif>
</file>

<file path=ppt/media/image5.jp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0BF5C-EE6A-4A7D-9CDD-091D16427105}" type="datetimeFigureOut">
              <a:rPr lang="zh-CN" altLang="en-US" smtClean="0"/>
              <a:t>16/9/6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CBFA34-178E-4917-85EF-97EDFECEC0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279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955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99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客户画像系统</a:t>
            </a:r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www.processon.com</a:t>
            </a:r>
            <a:r>
              <a:rPr kumimoji="1" lang="en-US" altLang="zh-CN" dirty="0" smtClean="0"/>
              <a:t>/view/link/56d3b2e7e4b0f9ea1683e1e5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顾问为客户生成画像</a:t>
            </a:r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dw.corp.angejia.com</a:t>
            </a:r>
            <a:r>
              <a:rPr kumimoji="1" lang="en-US" altLang="zh-CN" dirty="0" smtClean="0"/>
              <a:t>/monitor/</a:t>
            </a:r>
            <a:r>
              <a:rPr kumimoji="1" lang="en-US" altLang="zh-CN" dirty="0" err="1" smtClean="0"/>
              <a:t>getSchedulerJobAction?schedulerId</a:t>
            </a:r>
            <a:r>
              <a:rPr kumimoji="1" lang="en-US" altLang="zh-CN" dirty="0" smtClean="0"/>
              <a:t>=192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err="1" smtClean="0"/>
              <a:t>Mysql</a:t>
            </a:r>
            <a:r>
              <a:rPr kumimoji="1" lang="zh-CN" altLang="en-US" baseline="0" dirty="0" smtClean="0"/>
              <a:t> 房源索引服务</a:t>
            </a:r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dw.corp.angejia.com</a:t>
            </a:r>
            <a:r>
              <a:rPr kumimoji="1" lang="en-US" altLang="zh-CN" dirty="0" smtClean="0"/>
              <a:t>/monitor/</a:t>
            </a:r>
            <a:r>
              <a:rPr kumimoji="1" lang="en-US" altLang="zh-CN" dirty="0" err="1" smtClean="0"/>
              <a:t>getSchedulerJobAction?schedulerId</a:t>
            </a:r>
            <a:r>
              <a:rPr kumimoji="1" lang="en-US" altLang="zh-CN" dirty="0" smtClean="0"/>
              <a:t>=190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916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客户画像系统</a:t>
            </a:r>
          </a:p>
          <a:p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www.processon.com</a:t>
            </a:r>
            <a:r>
              <a:rPr kumimoji="1" lang="en-US" altLang="zh-CN" dirty="0" smtClean="0"/>
              <a:t>/view/link/56d3b2e7e4b0f9ea1683e1e5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顾问为客户生成画像</a:t>
            </a:r>
          </a:p>
          <a:p>
            <a:r>
              <a:rPr kumimoji="1" lang="en-US" altLang="zh-CN" dirty="0" smtClean="0"/>
              <a:t>http://</a:t>
            </a:r>
            <a:r>
              <a:rPr kumimoji="1" lang="en-US" altLang="zh-CN" dirty="0" err="1" smtClean="0"/>
              <a:t>dw.corp.angejia.com</a:t>
            </a:r>
            <a:r>
              <a:rPr kumimoji="1" lang="en-US" altLang="zh-CN" dirty="0" smtClean="0"/>
              <a:t>/monitor/</a:t>
            </a:r>
            <a:r>
              <a:rPr kumimoji="1" lang="en-US" altLang="zh-CN" dirty="0" err="1" smtClean="0"/>
              <a:t>getSchedulerJobAction?schedulerId</a:t>
            </a:r>
            <a:r>
              <a:rPr kumimoji="1" lang="en-US" altLang="zh-CN" dirty="0" smtClean="0"/>
              <a:t>=192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308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200" dirty="0" smtClean="0"/>
          </a:p>
          <a:p>
            <a:pPr marL="228600" indent="-228600">
              <a:buAutoNum type="arabicPeriod"/>
            </a:pPr>
            <a:endParaRPr kumimoji="1" lang="zh-CN" altLang="en-US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3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009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200" dirty="0" smtClean="0"/>
          </a:p>
          <a:p>
            <a:pPr marL="228600" indent="-228600">
              <a:buAutoNum type="arabicPeriod"/>
            </a:pPr>
            <a:endParaRPr kumimoji="1" lang="zh-CN" altLang="en-US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21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gif"/><Relationship Id="rId3" Type="http://schemas.openxmlformats.org/officeDocument/2006/relationships/image" Target="../media/image4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Untitled-9.gi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260648"/>
            <a:ext cx="480053" cy="480053"/>
          </a:xfrm>
          <a:prstGeom prst="rect">
            <a:avLst/>
          </a:prstGeom>
        </p:spPr>
      </p:pic>
      <p:pic>
        <p:nvPicPr>
          <p:cNvPr id="12" name="图片 11" descr="Untitled-10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01" y="311448"/>
            <a:ext cx="1474724" cy="384043"/>
          </a:xfrm>
          <a:prstGeom prst="rect">
            <a:avLst/>
          </a:prstGeom>
        </p:spPr>
      </p:pic>
      <p:sp>
        <p:nvSpPr>
          <p:cNvPr id="21" name="标题 1"/>
          <p:cNvSpPr>
            <a:spLocks noGrp="1"/>
          </p:cNvSpPr>
          <p:nvPr>
            <p:ph type="title"/>
          </p:nvPr>
        </p:nvSpPr>
        <p:spPr>
          <a:xfrm>
            <a:off x="595808" y="2468894"/>
            <a:ext cx="10972800" cy="858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  <a:latin typeface="黑体"/>
                <a:ea typeface="黑体"/>
                <a:cs typeface="黑体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2" name="内容占位符 2"/>
          <p:cNvSpPr>
            <a:spLocks noGrp="1"/>
          </p:cNvSpPr>
          <p:nvPr>
            <p:ph idx="1"/>
          </p:nvPr>
        </p:nvSpPr>
        <p:spPr>
          <a:xfrm>
            <a:off x="623392" y="3525011"/>
            <a:ext cx="10972800" cy="476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67">
                <a:solidFill>
                  <a:srgbClr val="FFFFFF"/>
                </a:solidFill>
                <a:latin typeface="黑体"/>
                <a:ea typeface="黑体"/>
                <a:cs typeface="黑体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4" indent="0">
              <a:buNone/>
              <a:defRPr/>
            </a:lvl4pPr>
            <a:lvl5pPr marL="2438339" indent="0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2331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31371" y="164637"/>
            <a:ext cx="10363200" cy="864096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rgbClr val="E24A05"/>
                </a:solidFill>
                <a:latin typeface="黑体"/>
                <a:ea typeface="黑体"/>
                <a:cs typeface="黑体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7381" y="1412776"/>
            <a:ext cx="8534400" cy="32643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667">
                <a:solidFill>
                  <a:schemeClr val="tx1">
                    <a:tint val="75000"/>
                  </a:schemeClr>
                </a:solidFill>
                <a:latin typeface="黑体"/>
                <a:ea typeface="黑体"/>
                <a:cs typeface="黑体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A74E668-1C75-4535-89DA-9B7C16EE4BFA}" type="datetimeFigureOut">
              <a:rPr lang="zh-CN" altLang="en-US" smtClean="0"/>
              <a:pPr/>
              <a:t>16/9/6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F561A90E-FD0F-45A4-BCFC-E1B282936A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30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017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gif"/><Relationship Id="rId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5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16/9/6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 descr="ppt-1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ppt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407"/>
            <a:ext cx="12192000" cy="5172892"/>
          </a:xfrm>
          <a:prstGeom prst="rect">
            <a:avLst/>
          </a:prstGeom>
        </p:spPr>
      </p:pic>
      <p:pic>
        <p:nvPicPr>
          <p:cNvPr id="10" name="图片 9" descr="Untitled-9.gif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260648"/>
            <a:ext cx="480053" cy="480053"/>
          </a:xfrm>
          <a:prstGeom prst="rect">
            <a:avLst/>
          </a:prstGeom>
        </p:spPr>
      </p:pic>
      <p:pic>
        <p:nvPicPr>
          <p:cNvPr id="11" name="图片 10" descr="Untitled-10.gif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01" y="311448"/>
            <a:ext cx="1474724" cy="38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6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pt-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7935"/>
            <a:ext cx="12192000" cy="4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4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0" y="2475825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400" dirty="0" smtClean="0">
                <a:solidFill>
                  <a:srgbClr val="E24A05"/>
                </a:solidFill>
              </a:rPr>
              <a:t>Thanks</a:t>
            </a:r>
            <a:endParaRPr kumimoji="1" lang="zh-CN" altLang="en-US" sz="6400" dirty="0">
              <a:solidFill>
                <a:srgbClr val="E24A05"/>
              </a:solidFill>
            </a:endParaRPr>
          </a:p>
        </p:txBody>
      </p:sp>
      <p:pic>
        <p:nvPicPr>
          <p:cNvPr id="9" name="图片 8" descr="Untitled-9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03" y="3760203"/>
            <a:ext cx="480053" cy="480053"/>
          </a:xfrm>
          <a:prstGeom prst="rect">
            <a:avLst/>
          </a:prstGeom>
        </p:spPr>
      </p:pic>
      <p:pic>
        <p:nvPicPr>
          <p:cNvPr id="11" name="图片 10" descr="Untitled-10.gif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054" y="3811003"/>
            <a:ext cx="1474724" cy="38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91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顾问智能配盘 </a:t>
            </a:r>
            <a:r>
              <a:rPr lang="en-US" altLang="zh-CN" smtClean="0"/>
              <a:t>2.4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Jason</a:t>
            </a:r>
          </a:p>
        </p:txBody>
      </p:sp>
    </p:spTree>
    <p:extLst>
      <p:ext uri="{BB962C8B-B14F-4D97-AF65-F5344CB8AC3E}">
        <p14:creationId xmlns:p14="http://schemas.microsoft.com/office/powerpoint/2010/main" val="396266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顾问智能配盘 </a:t>
            </a:r>
            <a:r>
              <a:rPr kumimoji="1" lang="en-US" altLang="zh-CN" dirty="0" smtClean="0"/>
              <a:t>2.0</a:t>
            </a:r>
            <a:r>
              <a:rPr kumimoji="1" lang="zh-CN" altLang="en-US" dirty="0" smtClean="0"/>
              <a:t> 算法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7380" y="1412776"/>
            <a:ext cx="9030957" cy="4416524"/>
          </a:xfrm>
        </p:spPr>
        <p:txBody>
          <a:bodyPr/>
          <a:lstStyle/>
          <a:p>
            <a:pPr marL="514350" indent="-514350">
              <a:buAutoNum type="arabicPeriod"/>
            </a:pPr>
            <a:endParaRPr kumimoji="1" lang="zh-CN" altLang="en-US" dirty="0" smtClean="0"/>
          </a:p>
          <a:p>
            <a:pPr marL="514350" indent="-514350">
              <a:buFont typeface="Arial" pitchFamily="34" charset="0"/>
              <a:buAutoNum type="arabicPeriod"/>
            </a:pPr>
            <a:endParaRPr kumimoji="1" lang="zh-CN" altLang="en-US" dirty="0"/>
          </a:p>
          <a:p>
            <a:pPr marL="514350" indent="-514350">
              <a:buAutoNum type="arabicPeriod"/>
            </a:pPr>
            <a:endParaRPr kumimoji="1"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82" y="1313022"/>
            <a:ext cx="8983851" cy="451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4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顾问智能配盘 </a:t>
            </a:r>
            <a:r>
              <a:rPr kumimoji="1" lang="en-US" altLang="zh-CN" dirty="0"/>
              <a:t>2.0</a:t>
            </a:r>
            <a:r>
              <a:rPr kumimoji="1" lang="zh-CN" altLang="en-US" dirty="0"/>
              <a:t> 系统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39" y="1541805"/>
            <a:ext cx="11748748" cy="329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84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顾问智能配盘 </a:t>
            </a:r>
            <a:r>
              <a:rPr kumimoji="1" lang="en-US" altLang="zh-CN" dirty="0"/>
              <a:t>2.0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业务流程图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30" y="924819"/>
            <a:ext cx="4293031" cy="541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7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顾问智能配盘 </a:t>
            </a:r>
            <a:r>
              <a:rPr kumimoji="1" lang="en-US" altLang="zh-CN" dirty="0"/>
              <a:t>2.0</a:t>
            </a:r>
            <a:r>
              <a:rPr kumimoji="1" lang="zh-CN" altLang="en-US" dirty="0"/>
              <a:t> 效果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53453" y="1227221"/>
            <a:ext cx="11025634" cy="4835648"/>
          </a:xfrm>
        </p:spPr>
        <p:txBody>
          <a:bodyPr/>
          <a:lstStyle/>
          <a:p>
            <a:r>
              <a:rPr lang="zh-CN" altLang="en-US" sz="1600" b="1" dirty="0"/>
              <a:t>一、智能配盘 </a:t>
            </a:r>
            <a:r>
              <a:rPr lang="en-US" altLang="zh-CN" sz="1600" b="1" dirty="0"/>
              <a:t>1.0 </a:t>
            </a:r>
            <a:r>
              <a:rPr lang="zh-CN" altLang="en-US" sz="1600" b="1" dirty="0"/>
              <a:t>版本</a:t>
            </a:r>
            <a:r>
              <a:rPr lang="zh-CN" altLang="en-US" sz="1600" b="1" dirty="0" smtClean="0"/>
              <a:t>中</a:t>
            </a:r>
            <a:endParaRPr lang="zh-CN" altLang="en-US" sz="1600" dirty="0"/>
          </a:p>
          <a:p>
            <a:r>
              <a:rPr lang="en-US" altLang="zh-CN" sz="1600" dirty="0"/>
              <a:t>1.</a:t>
            </a:r>
            <a:r>
              <a:rPr lang="zh-CN" altLang="en-US" sz="1600" dirty="0"/>
              <a:t>能为客户匹配房子的顾问占比在 </a:t>
            </a:r>
            <a:r>
              <a:rPr lang="en-US" altLang="zh-CN" sz="1600" dirty="0"/>
              <a:t>94.57 %</a:t>
            </a:r>
            <a:endParaRPr lang="zh-CN" altLang="en-US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能覆盖私客客户的占比 </a:t>
            </a:r>
            <a:r>
              <a:rPr lang="en-US" altLang="zh-CN" sz="1600" dirty="0"/>
              <a:t>70.95%</a:t>
            </a:r>
            <a:endParaRPr lang="zh-CN" altLang="en-US" sz="1600" dirty="0"/>
          </a:p>
          <a:p>
            <a:r>
              <a:rPr lang="en-US" altLang="zh-CN" sz="1600" dirty="0"/>
              <a:t>3.</a:t>
            </a:r>
            <a:r>
              <a:rPr lang="zh-CN" altLang="en-US" sz="1600" dirty="0"/>
              <a:t>配盘不能覆盖客户数的占比 </a:t>
            </a:r>
            <a:r>
              <a:rPr lang="en-US" altLang="zh-CN" sz="1600" dirty="0"/>
              <a:t>29.05%</a:t>
            </a:r>
            <a:endParaRPr lang="zh-CN" altLang="en-US" sz="1600" dirty="0"/>
          </a:p>
          <a:p>
            <a:r>
              <a:rPr lang="zh-CN" altLang="en-US" sz="1600" dirty="0"/>
              <a:t> </a:t>
            </a:r>
          </a:p>
          <a:p>
            <a:r>
              <a:rPr lang="zh-CN" altLang="en-US" sz="1600" b="1" dirty="0"/>
              <a:t>二、智能配盘 </a:t>
            </a:r>
            <a:r>
              <a:rPr lang="en-US" altLang="zh-CN" sz="1600" b="1" dirty="0" smtClean="0"/>
              <a:t>2.0 </a:t>
            </a:r>
            <a:r>
              <a:rPr lang="zh-CN" altLang="en-US" sz="1600" b="1" dirty="0"/>
              <a:t>版本中</a:t>
            </a:r>
            <a:endParaRPr lang="zh-CN" altLang="en-US" sz="1600" dirty="0"/>
          </a:p>
          <a:p>
            <a:r>
              <a:rPr lang="en-US" altLang="zh-CN" sz="1600" dirty="0"/>
              <a:t>1.</a:t>
            </a:r>
            <a:r>
              <a:rPr lang="zh-CN" altLang="en-US" sz="1600" dirty="0"/>
              <a:t>能为客户匹配房子的顾问占比在 </a:t>
            </a:r>
            <a:r>
              <a:rPr lang="en-US" altLang="zh-CN" sz="1600" dirty="0"/>
              <a:t>95.90 %</a:t>
            </a:r>
            <a:endParaRPr lang="zh-CN" altLang="en-US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配盘能覆盖的客户的占比 </a:t>
            </a:r>
            <a:r>
              <a:rPr lang="en-US" altLang="zh-CN" sz="1600" dirty="0"/>
              <a:t>81.42%   </a:t>
            </a:r>
            <a:endParaRPr lang="zh-CN" altLang="en-US" sz="1600" dirty="0"/>
          </a:p>
          <a:p>
            <a:r>
              <a:rPr lang="en-US" altLang="zh-CN" sz="1600" dirty="0"/>
              <a:t>3.</a:t>
            </a:r>
            <a:r>
              <a:rPr lang="zh-CN" altLang="en-US" sz="1600" dirty="0"/>
              <a:t>配盘不能覆盖客户数的占</a:t>
            </a:r>
            <a:r>
              <a:rPr lang="zh-CN" altLang="en-US" sz="1600" dirty="0" smtClean="0"/>
              <a:t>比 </a:t>
            </a:r>
            <a:r>
              <a:rPr lang="en-US" altLang="zh-CN" sz="1600" dirty="0" smtClean="0"/>
              <a:t>18.57%,</a:t>
            </a:r>
            <a:r>
              <a:rPr lang="en-US" altLang="zh-CN" sz="1600" dirty="0"/>
              <a:t> </a:t>
            </a:r>
            <a:r>
              <a:rPr lang="zh-CN" altLang="en-US" sz="1600" dirty="0"/>
              <a:t>因为</a:t>
            </a:r>
          </a:p>
          <a:p>
            <a:r>
              <a:rPr lang="zh-CN" altLang="en-US" sz="1600" dirty="0"/>
              <a:t>   </a:t>
            </a:r>
            <a:r>
              <a:rPr lang="en-US" altLang="zh-CN" sz="1600" dirty="0"/>
              <a:t>1). 90</a:t>
            </a:r>
            <a:r>
              <a:rPr lang="zh-CN" altLang="en-US" sz="1600" dirty="0"/>
              <a:t>天未登录</a:t>
            </a:r>
            <a:r>
              <a:rPr lang="en-US" altLang="zh-CN" sz="1600" dirty="0"/>
              <a:t>: 9.37%    </a:t>
            </a:r>
            <a:endParaRPr lang="zh-CN" altLang="en-US" sz="1600" dirty="0"/>
          </a:p>
          <a:p>
            <a:r>
              <a:rPr lang="zh-CN" altLang="en-US" sz="1600" dirty="0"/>
              <a:t>   </a:t>
            </a:r>
            <a:r>
              <a:rPr lang="en-US" altLang="zh-CN" sz="1600" dirty="0"/>
              <a:t>2). </a:t>
            </a:r>
            <a:r>
              <a:rPr lang="zh-CN" altLang="en-US" sz="1600" dirty="0"/>
              <a:t>没有需求或画像：</a:t>
            </a:r>
            <a:r>
              <a:rPr lang="en-US" altLang="zh-CN" sz="1600" dirty="0"/>
              <a:t>9.20%</a:t>
            </a:r>
            <a:endParaRPr lang="zh-CN" altLang="en-US" sz="1600" dirty="0"/>
          </a:p>
          <a:p>
            <a:endParaRPr lang="zh-CN" altLang="en-US" sz="1600" dirty="0"/>
          </a:p>
          <a:p>
            <a:r>
              <a:rPr lang="zh-CN" altLang="en-US" sz="1600" dirty="0"/>
              <a:t>三、结论 </a:t>
            </a:r>
            <a:r>
              <a:rPr lang="en-US" altLang="zh-CN" sz="1600" dirty="0"/>
              <a:t>, </a:t>
            </a:r>
            <a:r>
              <a:rPr lang="zh-CN" altLang="en-US" sz="1600" dirty="0"/>
              <a:t>对比 </a:t>
            </a:r>
            <a:r>
              <a:rPr lang="en-US" altLang="zh-CN" sz="1600" dirty="0"/>
              <a:t>1.0 </a:t>
            </a:r>
            <a:r>
              <a:rPr lang="zh-CN" altLang="en-US" sz="1600" dirty="0"/>
              <a:t>和 </a:t>
            </a:r>
            <a:r>
              <a:rPr lang="en-US" altLang="zh-CN" sz="1600" dirty="0"/>
              <a:t>2.0 </a:t>
            </a:r>
            <a:r>
              <a:rPr lang="zh-CN" altLang="en-US" sz="1600" dirty="0"/>
              <a:t>算法</a:t>
            </a:r>
            <a:r>
              <a:rPr lang="en-US" altLang="zh-CN" sz="1600" dirty="0"/>
              <a:t>, </a:t>
            </a:r>
            <a:r>
              <a:rPr lang="zh-CN" altLang="en-US" sz="1600" dirty="0"/>
              <a:t>其中 </a:t>
            </a:r>
            <a:r>
              <a:rPr lang="en-US" altLang="zh-CN" sz="1600" dirty="0"/>
              <a:t>2.0 </a:t>
            </a:r>
            <a:r>
              <a:rPr lang="zh-CN" altLang="en-US" sz="1600" dirty="0"/>
              <a:t>算法变化如下</a:t>
            </a:r>
          </a:p>
          <a:p>
            <a:r>
              <a:rPr lang="en-US" altLang="zh-CN" sz="1600" dirty="0" smtClean="0"/>
              <a:t>1.</a:t>
            </a:r>
            <a:r>
              <a:rPr lang="zh-CN" altLang="en-US" sz="1600" dirty="0" smtClean="0"/>
              <a:t>顾问</a:t>
            </a:r>
            <a:r>
              <a:rPr lang="zh-CN" altLang="en-US" sz="1600" dirty="0"/>
              <a:t>覆盖客户房源 </a:t>
            </a:r>
            <a:r>
              <a:rPr lang="en-US" altLang="zh-CN" sz="1600" dirty="0"/>
              <a:t>+ 1.33 %</a:t>
            </a:r>
            <a:endParaRPr lang="zh-CN" altLang="en-US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私客覆盖率 </a:t>
            </a:r>
            <a:r>
              <a:rPr lang="en-US" altLang="zh-CN" sz="1600" dirty="0"/>
              <a:t>+ 10.47%</a:t>
            </a:r>
            <a:endParaRPr lang="zh-CN" altLang="en-US" sz="1600" dirty="0"/>
          </a:p>
          <a:p>
            <a:r>
              <a:rPr lang="en-US" altLang="zh-CN" sz="1600" dirty="0"/>
              <a:t>3</a:t>
            </a:r>
            <a:r>
              <a:rPr lang="en-US" altLang="zh-CN" sz="1600" dirty="0" smtClean="0"/>
              <a:t>.</a:t>
            </a:r>
            <a:r>
              <a:rPr lang="zh-CN" altLang="en-US" sz="1600" dirty="0" smtClean="0"/>
              <a:t>顾问</a:t>
            </a:r>
            <a:r>
              <a:rPr lang="zh-CN" altLang="en-US" sz="1600" dirty="0"/>
              <a:t>点击使用平均人均 </a:t>
            </a:r>
            <a:r>
              <a:rPr lang="en-US" altLang="zh-CN" sz="1600" dirty="0"/>
              <a:t>5 </a:t>
            </a:r>
            <a:r>
              <a:rPr lang="zh-CN" altLang="en-US" sz="1600" dirty="0"/>
              <a:t>次</a:t>
            </a:r>
            <a:r>
              <a:rPr lang="en-US" altLang="zh-CN" sz="1600" dirty="0"/>
              <a:t>/</a:t>
            </a:r>
            <a:r>
              <a:rPr lang="zh-CN" altLang="en-US" sz="1600" dirty="0"/>
              <a:t>天</a:t>
            </a:r>
          </a:p>
          <a:p>
            <a:endParaRPr kumimoji="1" lang="zh-CN" altLang="en-US" sz="1600" dirty="0" smtClean="0"/>
          </a:p>
          <a:p>
            <a:endParaRPr kumimoji="1" lang="zh-CN" altLang="en-US" sz="2800" dirty="0"/>
          </a:p>
          <a:p>
            <a:endParaRPr kumimoji="1" lang="zh-CN" altLang="en-US" sz="2800" dirty="0" smtClean="0"/>
          </a:p>
          <a:p>
            <a:endParaRPr kumimoji="1" lang="zh-CN" altLang="en-US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6482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顾问智能配盘 </a:t>
            </a:r>
            <a:r>
              <a:rPr kumimoji="1" lang="en-US" altLang="zh-CN" dirty="0"/>
              <a:t>2.0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 使用情况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78" y="1531784"/>
            <a:ext cx="11113577" cy="210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0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48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顾问智能配盘 </a:t>
            </a:r>
            <a:r>
              <a:rPr kumimoji="1" lang="en-US" altLang="zh-CN" dirty="0" smtClean="0"/>
              <a:t>2.0</a:t>
            </a:r>
            <a:r>
              <a:rPr kumimoji="1" lang="zh-CN" altLang="en-US" dirty="0" smtClean="0"/>
              <a:t> 索引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53453" y="1227221"/>
            <a:ext cx="11025634" cy="1144020"/>
          </a:xfrm>
        </p:spPr>
        <p:txBody>
          <a:bodyPr/>
          <a:lstStyle/>
          <a:p>
            <a:endParaRPr kumimoji="1" lang="zh-CN" altLang="en-US" sz="1600" dirty="0" smtClean="0"/>
          </a:p>
          <a:p>
            <a:endParaRPr kumimoji="1" lang="zh-CN" altLang="en-US" sz="2800" dirty="0"/>
          </a:p>
          <a:p>
            <a:endParaRPr kumimoji="1" lang="zh-CN" altLang="en-US" sz="2800" dirty="0" smtClean="0"/>
          </a:p>
          <a:p>
            <a:endParaRPr kumimoji="1" lang="zh-CN" altLang="en-US" sz="2800" dirty="0" smtClean="0"/>
          </a:p>
          <a:p>
            <a:endParaRPr kumimoji="1"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32" y="2059403"/>
            <a:ext cx="10970223" cy="307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06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12321</TotalTime>
  <Words>100</Words>
  <Application>Microsoft Macintosh PowerPoint</Application>
  <PresentationFormat>宽屏</PresentationFormat>
  <Paragraphs>57</Paragraphs>
  <Slides>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Calibri</vt:lpstr>
      <vt:lpstr>黑体</vt:lpstr>
      <vt:lpstr>宋体</vt:lpstr>
      <vt:lpstr>1_Office 主题</vt:lpstr>
      <vt:lpstr>自定义设计方案</vt:lpstr>
      <vt:lpstr>1_自定义设计方案</vt:lpstr>
      <vt:lpstr>顾问智能配盘 2.4</vt:lpstr>
      <vt:lpstr>顾问智能配盘 2.0 算法</vt:lpstr>
      <vt:lpstr>顾问智能配盘 2.0 系统</vt:lpstr>
      <vt:lpstr>顾问智能配盘 2.0 业务流程图</vt:lpstr>
      <vt:lpstr>顾问智能配盘 2.0 效果</vt:lpstr>
      <vt:lpstr>顾问智能配盘 2.0 API 使用情况</vt:lpstr>
      <vt:lpstr>PowerPoint 演示文稿</vt:lpstr>
      <vt:lpstr>顾问智能配盘 2.0 索引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zhiwen Jiang</dc:creator>
  <cp:lastModifiedBy>Microsoft Office 用户</cp:lastModifiedBy>
  <cp:revision>648</cp:revision>
  <dcterms:created xsi:type="dcterms:W3CDTF">2015-08-28T07:51:35Z</dcterms:created>
  <dcterms:modified xsi:type="dcterms:W3CDTF">2016-09-06T01:54:29Z</dcterms:modified>
</cp:coreProperties>
</file>

<file path=docProps/thumbnail.jpeg>
</file>